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60" r:id="rId3"/>
    <p:sldId id="257" r:id="rId4"/>
    <p:sldId id="258" r:id="rId5"/>
    <p:sldId id="264" r:id="rId6"/>
    <p:sldId id="265" r:id="rId7"/>
    <p:sldId id="271" r:id="rId8"/>
    <p:sldId id="272"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0" r:id="rId22"/>
    <p:sldId id="261" r:id="rId23"/>
  </p:sldIdLst>
  <p:sldSz cx="9144000" cy="5143500" type="screen16x9"/>
  <p:notesSz cx="9144000" cy="6858000"/>
  <p:embeddedFontLst>
    <p:embeddedFont>
      <p:font typeface="Calibri" panose="020F0502020204030204" pitchFamily="34" charset="0"/>
      <p:regular r:id="rId25"/>
      <p:bold r:id="rId26"/>
      <p:italic r:id="rId27"/>
      <p:boldItalic r:id="rId28"/>
    </p:embeddedFont>
    <p:embeddedFont>
      <p:font typeface="EB Garamond" panose="00000500000000000000" pitchFamily="2" charset="0"/>
      <p:regular r:id="rId29"/>
      <p:bold r:id="rId30"/>
      <p:italic r:id="rId31"/>
      <p:boldItalic r:id="rId32"/>
    </p:embeddedFont>
    <p:embeddedFont>
      <p:font typeface="EB Garamond SemiBold" panose="00000700000000000000" pitchFamily="2"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SemiBold" panose="000007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1"/>
    <p:restoredTop sz="87891"/>
  </p:normalViewPr>
  <p:slideViewPr>
    <p:cSldViewPr snapToGrid="0">
      <p:cViewPr varScale="1">
        <p:scale>
          <a:sx n="147" d="100"/>
          <a:sy n="147" d="100"/>
        </p:scale>
        <p:origin x="792" y="12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As long as a local church wants to be part of connection dedicated to </a:t>
            </a:r>
            <a:r>
              <a:rPr lang="en-US" sz="1100" b="1" i="1" u="none" strike="noStrike" cap="none" dirty="0">
                <a:solidFill>
                  <a:srgbClr val="000000"/>
                </a:solidFill>
                <a:effectLst/>
                <a:latin typeface="Arial"/>
                <a:ea typeface="Arial"/>
                <a:cs typeface="Arial"/>
                <a:sym typeface="Arial"/>
              </a:rPr>
              <a:t>making disciples of Jesus Christ who worship passionately, love extravagantly, and witness boldly</a:t>
            </a:r>
            <a:r>
              <a:rPr lang="en-US" sz="1100" b="0" i="0" u="none" strike="noStrike" cap="none" dirty="0">
                <a:solidFill>
                  <a:srgbClr val="000000"/>
                </a:solidFill>
                <a:effectLst/>
                <a:latin typeface="Arial"/>
                <a:ea typeface="Arial"/>
                <a:cs typeface="Arial"/>
                <a:sym typeface="Arial"/>
              </a:rPr>
              <a:t> it is welcome in the Global Methodist Church.</a:t>
            </a:r>
          </a:p>
          <a:p>
            <a:pPr marL="158750" indent="0">
              <a:buFontTx/>
              <a:buNone/>
            </a:pPr>
            <a:r>
              <a:rPr lang="en-US" sz="1100" b="0" i="0" u="none" strike="noStrike" cap="none" dirty="0">
                <a:solidFill>
                  <a:srgbClr val="000000"/>
                </a:solidFill>
                <a:effectLst/>
                <a:latin typeface="Arial"/>
                <a:ea typeface="Arial"/>
                <a:cs typeface="Arial"/>
                <a:sym typeface="Arial"/>
              </a:rPr>
              <a:t>The Global Methodist Church encourages congregations to be innovative and nimble as they work to fulfill the church’s mission at the grassroots level. They are not asked to serve a large bureaucratic general church with multiple boards and agencies. Rather, a light general church is structured so it serves and resources local churches. The whole church focuses on creative ways to share the timeless message of the Gospel for the world we all live in today.</a:t>
            </a:r>
            <a:r>
              <a:rPr lang="en-US" dirty="0">
                <a:effectLst/>
              </a:rPr>
              <a:t> </a:t>
            </a:r>
            <a:endParaRPr dirty="0"/>
          </a:p>
        </p:txBody>
      </p:sp>
    </p:spTree>
    <p:extLst>
      <p:ext uri="{BB962C8B-B14F-4D97-AF65-F5344CB8AC3E}">
        <p14:creationId xmlns:p14="http://schemas.microsoft.com/office/powerpoint/2010/main" val="13378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the Global Methodist Church is led, equipped, and supervised by an episcopacy modeled after that of the early centuries of Christianity and stemming from the historic line of Methodist bishops.</a:t>
            </a:r>
          </a:p>
          <a:p>
            <a:pPr marL="158750" indent="0">
              <a:buFontTx/>
              <a:buNone/>
            </a:pPr>
            <a:r>
              <a:rPr lang="en-US" sz="1100" b="0" i="0" u="none" strike="noStrike" cap="none" dirty="0">
                <a:solidFill>
                  <a:srgbClr val="000000"/>
                </a:solidFill>
                <a:effectLst/>
                <a:latin typeface="Arial"/>
                <a:ea typeface="Arial"/>
                <a:cs typeface="Arial"/>
                <a:sym typeface="Arial"/>
              </a:rPr>
              <a:t>We share John Wesley’s conviction that bishops and elders are part of the same New Testament order. Therefore, bishops in the Global Methodist Church represent a specialized ministry rather than a separate order and are consecrated rather than ordained to their office. </a:t>
            </a:r>
            <a:endParaRPr dirty="0"/>
          </a:p>
        </p:txBody>
      </p:sp>
    </p:spTree>
    <p:extLst>
      <p:ext uri="{BB962C8B-B14F-4D97-AF65-F5344CB8AC3E}">
        <p14:creationId xmlns:p14="http://schemas.microsoft.com/office/powerpoint/2010/main" val="5944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100" b="0" i="0" u="none" strike="noStrike" cap="none" dirty="0">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dirty="0"/>
          </a:p>
        </p:txBody>
      </p:sp>
    </p:spTree>
    <p:extLst>
      <p:ext uri="{BB962C8B-B14F-4D97-AF65-F5344CB8AC3E}">
        <p14:creationId xmlns:p14="http://schemas.microsoft.com/office/powerpoint/2010/main" val="380638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The Church calls all its members to robust, life-long faith formation; faith formation that involves participation in small groups where disciples hold one another accountable with truth and grace as they continue to grow as Jesus’ joyful and obedient disciples.</a:t>
            </a:r>
            <a:r>
              <a:rPr lang="en-US" dirty="0">
                <a:effectLst/>
              </a:rPr>
              <a:t> </a:t>
            </a:r>
            <a:endParaRPr dirty="0"/>
          </a:p>
        </p:txBody>
      </p:sp>
    </p:spTree>
    <p:extLst>
      <p:ext uri="{BB962C8B-B14F-4D97-AF65-F5344CB8AC3E}">
        <p14:creationId xmlns:p14="http://schemas.microsoft.com/office/powerpoint/2010/main" val="397257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84175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dirty="0"/>
          </a:p>
        </p:txBody>
      </p:sp>
    </p:spTree>
    <p:extLst>
      <p:ext uri="{BB962C8B-B14F-4D97-AF65-F5344CB8AC3E}">
        <p14:creationId xmlns:p14="http://schemas.microsoft.com/office/powerpoint/2010/main" val="330994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100" b="0" i="0" u="none" strike="noStrike" cap="none" dirty="0">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dirty="0"/>
          </a:p>
        </p:txBody>
      </p:sp>
    </p:spTree>
    <p:extLst>
      <p:ext uri="{BB962C8B-B14F-4D97-AF65-F5344CB8AC3E}">
        <p14:creationId xmlns:p14="http://schemas.microsoft.com/office/powerpoint/2010/main" val="239580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dirty="0"/>
          </a:p>
        </p:txBody>
      </p:sp>
    </p:spTree>
    <p:extLst>
      <p:ext uri="{BB962C8B-B14F-4D97-AF65-F5344CB8AC3E}">
        <p14:creationId xmlns:p14="http://schemas.microsoft.com/office/powerpoint/2010/main" val="324499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err="1">
                <a:solidFill>
                  <a:srgbClr val="000000"/>
                </a:solidFill>
                <a:effectLst/>
                <a:latin typeface="Arial"/>
                <a:ea typeface="Arial"/>
                <a:cs typeface="Arial"/>
                <a:sym typeface="Arial"/>
              </a:rPr>
              <a:t>Thr</a:t>
            </a:r>
            <a:endParaRPr dirty="0"/>
          </a:p>
        </p:txBody>
      </p:sp>
    </p:spTree>
    <p:extLst>
      <p:ext uri="{BB962C8B-B14F-4D97-AF65-F5344CB8AC3E}">
        <p14:creationId xmlns:p14="http://schemas.microsoft.com/office/powerpoint/2010/main" val="383608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dirty="0"/>
          </a:p>
        </p:txBody>
      </p:sp>
    </p:spTree>
    <p:extLst>
      <p:ext uri="{BB962C8B-B14F-4D97-AF65-F5344CB8AC3E}">
        <p14:creationId xmlns:p14="http://schemas.microsoft.com/office/powerpoint/2010/main" val="345039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9985f071e_0_2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9985f071e_0_2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The Global Methodist Church work to assist in the formation of new congregations for people who want to leave their local UM church in order to plant a local GM church.</a:t>
            </a:r>
          </a:p>
          <a:p>
            <a:pPr marL="158750" indent="0">
              <a:buFontTx/>
              <a:buNone/>
            </a:pPr>
            <a:r>
              <a:rPr lang="en-US" sz="1100" b="0" i="0" u="none" strike="noStrike" cap="none" dirty="0">
                <a:solidFill>
                  <a:srgbClr val="000000"/>
                </a:solidFill>
                <a:effectLst/>
                <a:latin typeface="Arial"/>
                <a:ea typeface="Arial"/>
                <a:cs typeface="Arial"/>
                <a:sym typeface="Arial"/>
              </a:rPr>
              <a:t>We strongly encourage pastors and lay people who want to join the Global Methodist Church to visit </a:t>
            </a:r>
            <a:r>
              <a:rPr lang="en-US" sz="1100" b="0" i="0" u="none" strike="noStrike" cap="none" dirty="0" err="1">
                <a:solidFill>
                  <a:srgbClr val="000000"/>
                </a:solidFill>
                <a:effectLst/>
                <a:latin typeface="Arial"/>
                <a:ea typeface="Arial"/>
                <a:cs typeface="Arial"/>
                <a:sym typeface="Arial"/>
              </a:rPr>
              <a:t>globalmethodist.org</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nextsteps</a:t>
            </a:r>
            <a:r>
              <a:rPr lang="en-US" sz="1100" b="0" i="0" u="none" strike="noStrike" cap="none" dirty="0">
                <a:solidFill>
                  <a:srgbClr val="000000"/>
                </a:solidFill>
                <a:effectLst/>
                <a:latin typeface="Arial"/>
                <a:ea typeface="Arial"/>
                <a:cs typeface="Arial"/>
                <a:sym typeface="Arial"/>
              </a:rPr>
              <a:t> to learn the actions necessary to become a member congregation. Pastors and lay leaders should also familiarize themselves with the Global Methodist Church’s </a:t>
            </a:r>
            <a:r>
              <a:rPr lang="en-US" sz="1100" b="0" i="1" u="none" strike="noStrike" cap="none" dirty="0">
                <a:solidFill>
                  <a:srgbClr val="000000"/>
                </a:solidFill>
                <a:effectLst/>
                <a:latin typeface="Arial"/>
                <a:ea typeface="Arial"/>
                <a:cs typeface="Arial"/>
                <a:sym typeface="Arial"/>
              </a:rPr>
              <a:t>Transitional Book of Doctrines and Discipline</a:t>
            </a:r>
            <a:r>
              <a:rPr lang="en-US" sz="1100" b="0" i="0" u="none" strike="noStrike" cap="none" dirty="0">
                <a:solidFill>
                  <a:srgbClr val="000000"/>
                </a:solidFill>
                <a:effectLst/>
                <a:latin typeface="Arial"/>
                <a:ea typeface="Arial"/>
                <a:cs typeface="Arial"/>
                <a:sym typeface="Arial"/>
              </a:rPr>
              <a:t>, giving particular attention to Part Three. The book can be found online and downloaded by visiting </a:t>
            </a:r>
            <a:r>
              <a:rPr lang="en-US" sz="1100" b="0" i="0" u="none" strike="noStrike" cap="none" dirty="0" err="1">
                <a:solidFill>
                  <a:srgbClr val="000000"/>
                </a:solidFill>
                <a:effectLst/>
                <a:latin typeface="Arial"/>
                <a:ea typeface="Arial"/>
                <a:cs typeface="Arial"/>
                <a:sym typeface="Arial"/>
              </a:rPr>
              <a:t>globalmethodist.org</a:t>
            </a:r>
            <a:r>
              <a:rPr lang="en-US" sz="1100" b="0" i="0" u="none" strike="noStrike" cap="none" dirty="0">
                <a:solidFill>
                  <a:srgbClr val="000000"/>
                </a:solidFill>
                <a:effectLst/>
                <a:latin typeface="Arial"/>
                <a:ea typeface="Arial"/>
                <a:cs typeface="Arial"/>
                <a:sym typeface="Arial"/>
              </a:rPr>
              <a:t>/what-we-believe/.</a:t>
            </a:r>
            <a:r>
              <a:rPr lang="en-US" dirty="0">
                <a:effectLst/>
              </a:rPr>
              <a:t> </a:t>
            </a:r>
            <a:endParaRPr dirty="0"/>
          </a:p>
        </p:txBody>
      </p:sp>
    </p:spTree>
    <p:extLst>
      <p:ext uri="{BB962C8B-B14F-4D97-AF65-F5344CB8AC3E}">
        <p14:creationId xmlns:p14="http://schemas.microsoft.com/office/powerpoint/2010/main" val="382031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0" i="0" u="none" strike="noStrike" cap="none" dirty="0">
                <a:solidFill>
                  <a:srgbClr val="000000"/>
                </a:solidFill>
                <a:effectLst/>
                <a:latin typeface="Arial"/>
                <a:ea typeface="Arial"/>
                <a:cs typeface="Arial"/>
                <a:sym typeface="Arial"/>
              </a:rPr>
              <a:t>The Church is creating pathways for people to join as associate members of local GM churches in other communities while they discern their options for forming a congregation in their own community.</a:t>
            </a:r>
          </a:p>
          <a:p>
            <a:pPr marL="158750" indent="0">
              <a:buFontTx/>
              <a:buNone/>
            </a:pPr>
            <a:endParaRPr dirty="0"/>
          </a:p>
        </p:txBody>
      </p:sp>
    </p:spTree>
    <p:extLst>
      <p:ext uri="{BB962C8B-B14F-4D97-AF65-F5344CB8AC3E}">
        <p14:creationId xmlns:p14="http://schemas.microsoft.com/office/powerpoint/2010/main" val="145651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Thousands of Methodist clergy and laity from around the world worked together to lay the groundwork for a new, theologically conservative Methodist denomination steeped in the great ecumenical and evangelical confessions of the Christian faith. They envision a church fired by a warm hearted, Wesleyan expression of that faith that is dedicated to sharing the Good News of Jesus Christ in word and deed.</a:t>
            </a:r>
          </a:p>
          <a:p>
            <a:pPr marL="158750" indent="0">
              <a:buFontTx/>
              <a:buNone/>
            </a:pPr>
            <a:r>
              <a:rPr lang="en-US" sz="1100" b="0" i="0" u="none" strike="noStrike" cap="none" dirty="0">
                <a:solidFill>
                  <a:srgbClr val="000000"/>
                </a:solidFill>
                <a:effectLst/>
                <a:latin typeface="Arial"/>
                <a:ea typeface="Arial"/>
                <a:cs typeface="Arial"/>
                <a:sym typeface="Arial"/>
              </a:rPr>
              <a:t> </a:t>
            </a:r>
          </a:p>
          <a:p>
            <a:pPr marL="158750" indent="0">
              <a:buFontTx/>
              <a:buNone/>
            </a:pPr>
            <a:r>
              <a:rPr lang="en-US" sz="1100" b="0" i="0" u="none" strike="noStrike" cap="none" dirty="0">
                <a:solidFill>
                  <a:srgbClr val="000000"/>
                </a:solidFill>
                <a:effectLst/>
                <a:latin typeface="Arial"/>
                <a:ea typeface="Arial"/>
                <a:cs typeface="Arial"/>
                <a:sym typeface="Arial"/>
              </a:rPr>
              <a:t>From its official launch date, the Global Methodist Church will be a church in transition as it prepares for its convening General Conference. During the transitional period, the Global Methodist Church will operate under a </a:t>
            </a:r>
            <a:r>
              <a:rPr lang="en-US" sz="1100" b="0" i="1" u="none" strike="noStrike" cap="none" dirty="0">
                <a:solidFill>
                  <a:srgbClr val="000000"/>
                </a:solidFill>
                <a:effectLst/>
                <a:latin typeface="Arial"/>
                <a:ea typeface="Arial"/>
                <a:cs typeface="Arial"/>
                <a:sym typeface="Arial"/>
              </a:rPr>
              <a:t>Transitional Book of Doctrines and Discipline</a:t>
            </a:r>
            <a:r>
              <a:rPr lang="en-US" sz="1100" b="0" i="0" u="none" strike="noStrike" cap="none" dirty="0">
                <a:solidFill>
                  <a:srgbClr val="000000"/>
                </a:solidFill>
                <a:effectLst/>
                <a:latin typeface="Arial"/>
                <a:ea typeface="Arial"/>
                <a:cs typeface="Arial"/>
                <a:sym typeface="Arial"/>
              </a:rPr>
              <a:t>.</a:t>
            </a:r>
          </a:p>
          <a:p>
            <a:pPr marL="158750" indent="0">
              <a:buFontTx/>
              <a:buNone/>
            </a:pPr>
            <a:r>
              <a:rPr lang="en-US" sz="1100" b="0" i="0" u="none" strike="noStrike" cap="none" dirty="0">
                <a:solidFill>
                  <a:srgbClr val="000000"/>
                </a:solidFill>
                <a:effectLst/>
                <a:latin typeface="Arial"/>
                <a:ea typeface="Arial"/>
                <a:cs typeface="Arial"/>
                <a:sym typeface="Arial"/>
              </a:rPr>
              <a:t> </a:t>
            </a:r>
          </a:p>
          <a:p>
            <a:pPr marL="158750" indent="0">
              <a:buFontTx/>
              <a:buNone/>
            </a:pPr>
            <a:r>
              <a:rPr lang="en-US" sz="1100" b="0" i="0" u="none" strike="noStrike" cap="none" dirty="0">
                <a:solidFill>
                  <a:srgbClr val="000000"/>
                </a:solidFill>
                <a:effectLst/>
                <a:latin typeface="Arial"/>
                <a:ea typeface="Arial"/>
                <a:cs typeface="Arial"/>
                <a:sym typeface="Arial"/>
              </a:rPr>
              <a:t>Over time the Global Methodist Church firmly believes it will have local churches in countries all around the world.</a:t>
            </a:r>
            <a:r>
              <a:rPr lang="en-US" dirty="0">
                <a:effectLst/>
              </a:rPr>
              <a:t> </a:t>
            </a:r>
            <a:endParaRPr dirty="0"/>
          </a:p>
        </p:txBody>
      </p:sp>
    </p:spTree>
    <p:extLst>
      <p:ext uri="{BB962C8B-B14F-4D97-AF65-F5344CB8AC3E}">
        <p14:creationId xmlns:p14="http://schemas.microsoft.com/office/powerpoint/2010/main" val="323178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This confession, expressed by Simon Peter in Matthew 16:16-19 and Acts 2:32, is foundational. It declares Jesus is the unique incarnate Word of God, and He lives today, calling all to receive Him as savior, and as the one to whom all authority has been given.</a:t>
            </a:r>
          </a:p>
          <a:p>
            <a:pPr marL="158750" indent="0" fontAlgn="base">
              <a:buFontTx/>
              <a:buNone/>
            </a:pPr>
            <a:endParaRPr lang="en-US" sz="1100" b="0" i="0" u="none" strike="noStrike" cap="none" dirty="0">
              <a:solidFill>
                <a:srgbClr val="000000"/>
              </a:solidFill>
              <a:effectLst/>
              <a:latin typeface="Arial"/>
              <a:ea typeface="Arial"/>
              <a:cs typeface="Arial"/>
              <a:sym typeface="Arial"/>
            </a:endParaRPr>
          </a:p>
          <a:p>
            <a:pPr marL="158750" indent="0">
              <a:buFontTx/>
              <a:buNone/>
            </a:pPr>
            <a:r>
              <a:rPr lang="en-US" sz="1100" b="0" i="0" u="none" strike="noStrike" cap="none" dirty="0">
                <a:solidFill>
                  <a:srgbClr val="000000"/>
                </a:solidFill>
                <a:effectLst/>
                <a:latin typeface="Arial"/>
                <a:ea typeface="Arial"/>
                <a:cs typeface="Arial"/>
                <a:sym typeface="Arial"/>
              </a:rPr>
              <a:t>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(the Greek word </a:t>
            </a:r>
            <a:r>
              <a:rPr lang="en-US" sz="1100" b="0" i="1" u="none" strike="noStrike" cap="none" dirty="0" err="1">
                <a:solidFill>
                  <a:srgbClr val="000000"/>
                </a:solidFill>
                <a:effectLst/>
                <a:latin typeface="Arial"/>
                <a:ea typeface="Arial"/>
                <a:cs typeface="Arial"/>
                <a:sym typeface="Arial"/>
              </a:rPr>
              <a:t>kanon</a:t>
            </a:r>
            <a:r>
              <a:rPr lang="en-US" sz="1100" b="0" i="0" u="none" strike="noStrike" cap="none" dirty="0">
                <a:solidFill>
                  <a:srgbClr val="000000"/>
                </a:solidFill>
                <a:effectLst/>
                <a:latin typeface="Arial"/>
                <a:ea typeface="Arial"/>
                <a:cs typeface="Arial"/>
                <a:sym typeface="Arial"/>
              </a:rPr>
              <a:t> means rule). It formulated creeds such as the Apostles’ Creed, the Nicene Creed and the Chalcedonian definition as accurate expressions of this faith.</a:t>
            </a:r>
            <a:r>
              <a:rPr lang="en-US" dirty="0">
                <a:effectLst/>
              </a:rPr>
              <a:t>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686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It is a body that recognizes and deploys the gifts and contributions of each part of the church, working as partners in the Gospel with equal voice and leadership.</a:t>
            </a:r>
          </a:p>
          <a:p>
            <a:pPr marL="158750" indent="0" fontAlgn="base">
              <a:buFontTx/>
              <a:buNone/>
            </a:pPr>
            <a:r>
              <a:rPr lang="en-US" sz="1100" b="0" i="0" u="none" strike="noStrike" cap="none" dirty="0">
                <a:solidFill>
                  <a:srgbClr val="000000"/>
                </a:solidFill>
                <a:effectLst/>
                <a:latin typeface="Arial"/>
                <a:ea typeface="Arial"/>
                <a:cs typeface="Arial"/>
                <a:sym typeface="Arial"/>
              </a:rPr>
              <a:t>The Global Methodist Church’s witness to the world is marked by mutual love, concern, sharing, and a focus on those who are most vulnerable.</a:t>
            </a:r>
          </a:p>
          <a:p>
            <a:pPr marL="158750" indent="0" fontAlgn="base">
              <a:buFontTx/>
              <a:buNone/>
            </a:pPr>
            <a:r>
              <a:rPr lang="en-US" sz="1100" b="0" i="0" u="none" strike="noStrike" cap="none" dirty="0">
                <a:solidFill>
                  <a:srgbClr val="000000"/>
                </a:solidFill>
                <a:effectLst/>
                <a:latin typeface="Arial"/>
                <a:ea typeface="Arial"/>
                <a:cs typeface="Arial"/>
                <a:sym typeface="Arial"/>
              </a:rPr>
              <a:t>Its members watch over one another in love and bear witness to the transforming power of the Gospel as we humbly, but boldly, strive to serve others as ambassadors of Christ!</a:t>
            </a:r>
          </a:p>
        </p:txBody>
      </p:sp>
    </p:spTree>
    <p:extLst>
      <p:ext uri="{BB962C8B-B14F-4D97-AF65-F5344CB8AC3E}">
        <p14:creationId xmlns:p14="http://schemas.microsoft.com/office/powerpoint/2010/main" val="261884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They are joyfully received as members in local churches where they serve as trustees, lay leaders, Sunday school teachers, among many other roles. They are also joyfully ordained as elders and deacons, and consecrated as bishops.</a:t>
            </a:r>
            <a:r>
              <a:rPr lang="en-US" dirty="0">
                <a:effectLst/>
              </a:rPr>
              <a:t> </a:t>
            </a: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r>
              <a:rPr lang="en-US" sz="1100" b="0" i="0" u="none" strike="noStrike" cap="none" dirty="0">
                <a:solidFill>
                  <a:srgbClr val="000000"/>
                </a:solidFill>
                <a:effectLst/>
                <a:latin typeface="Arial"/>
                <a:ea typeface="Arial"/>
                <a:cs typeface="Arial"/>
                <a:sym typeface="Arial"/>
              </a:rPr>
              <a:t>The Global Methodist Church believes Scripture and Christian tradition bear witness to the importance of women and men sharing the responsibility and joy of serving the church as its leaders.</a:t>
            </a:r>
          </a:p>
          <a:p>
            <a:pPr marL="158750" indent="0" fontAlgn="base">
              <a:buFontTx/>
              <a:buNone/>
            </a:pPr>
            <a:endParaRPr dirty="0"/>
          </a:p>
        </p:txBody>
      </p:sp>
    </p:spTree>
    <p:extLst>
      <p:ext uri="{BB962C8B-B14F-4D97-AF65-F5344CB8AC3E}">
        <p14:creationId xmlns:p14="http://schemas.microsoft.com/office/powerpoint/2010/main" val="175670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Through the organization and published works of John and Charles Wesley, the Methodist movement’s founders, a distinctly Methodist articulation of Christian faith and life was developed. Methodism placed particular emphasis on the universal work of grace, the new birth, and the fullness of salvation. The movement set as its mission: “to reform the nation, especially the church, and spread scriptural holiness over the land.”</a:t>
            </a:r>
            <a:r>
              <a:rPr lang="en-US" dirty="0">
                <a:effectLst/>
              </a:rPr>
              <a:t> </a:t>
            </a:r>
            <a:endParaRPr dirty="0"/>
          </a:p>
        </p:txBody>
      </p:sp>
    </p:spTree>
    <p:extLst>
      <p:ext uri="{BB962C8B-B14F-4D97-AF65-F5344CB8AC3E}">
        <p14:creationId xmlns:p14="http://schemas.microsoft.com/office/powerpoint/2010/main" val="213705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39" name="Google Shape;39;p6"/>
          <p:cNvPicPr preferRelativeResize="0"/>
          <p:nvPr/>
        </p:nvPicPr>
        <p:blipFill rotWithShape="1">
          <a:blip r:embed="rId2">
            <a:alphaModFix/>
          </a:blip>
          <a:srcRect b="36964"/>
          <a:stretch/>
        </p:blipFill>
        <p:spPr>
          <a:xfrm>
            <a:off x="7603075" y="484125"/>
            <a:ext cx="1203749" cy="9141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mt="3000"/>
          </a:blip>
          <a:srcRect b="36964"/>
          <a:stretch/>
        </p:blipFill>
        <p:spPr>
          <a:xfrm>
            <a:off x="4123399" y="76200"/>
            <a:ext cx="5871001" cy="4458325"/>
          </a:xfrm>
          <a:prstGeom prst="rect">
            <a:avLst/>
          </a:prstGeom>
          <a:noFill/>
          <a:ln>
            <a:noFill/>
          </a:ln>
        </p:spPr>
      </p:pic>
      <p:cxnSp>
        <p:nvCxnSpPr>
          <p:cNvPr id="51" name="Google Shape;51;p8"/>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570496" y="4336950"/>
            <a:ext cx="7405200" cy="55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Font typeface="Montserrat SemiBold"/>
              <a:buNone/>
              <a:defRPr>
                <a:latin typeface="Montserrat SemiBold"/>
                <a:ea typeface="Montserrat SemiBold"/>
                <a:cs typeface="Montserrat SemiBold"/>
                <a:sym typeface="Montserrat SemiBold"/>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0"/>
          <p:cNvSpPr/>
          <p:nvPr/>
        </p:nvSpPr>
        <p:spPr>
          <a:xfrm rot="-5400000" flipH="1">
            <a:off x="-101600" y="-6084750"/>
            <a:ext cx="10364400" cy="105717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10"/>
          <p:cNvCxnSpPr/>
          <p:nvPr/>
        </p:nvCxnSpPr>
        <p:spPr>
          <a:xfrm>
            <a:off x="4437525" y="4663225"/>
            <a:ext cx="47259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t>A WARM HEARTED, HOLY SPIRIT INSPIRED CHURCH</a:t>
            </a:r>
            <a:endParaRPr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9296" y="1533413"/>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ORGANIZATIONAL</a:t>
            </a:r>
            <a:r>
              <a:rPr lang="en" dirty="0"/>
              <a:t> </a:t>
            </a:r>
            <a:r>
              <a:rPr lang="en" sz="3600" dirty="0">
                <a:latin typeface="EB Garamond"/>
                <a:ea typeface="EB Garamond"/>
                <a:cs typeface="EB Garamond"/>
                <a:sym typeface="EB Garamond"/>
              </a:rPr>
              <a:t>DISTINCTIVE</a:t>
            </a:r>
            <a:endParaRPr sz="3600" dirty="0">
              <a:latin typeface="EB Garamond"/>
              <a:ea typeface="EB Garamond"/>
              <a:cs typeface="EB Garamond"/>
              <a:sym typeface="EB Garamond"/>
            </a:endParaRPr>
          </a:p>
        </p:txBody>
      </p:sp>
      <p:sp>
        <p:nvSpPr>
          <p:cNvPr id="89" name="Google Shape;89;p15"/>
          <p:cNvSpPr txBox="1"/>
          <p:nvPr/>
        </p:nvSpPr>
        <p:spPr>
          <a:xfrm>
            <a:off x="153823" y="2666075"/>
            <a:ext cx="6605899" cy="2123628"/>
          </a:xfrm>
          <a:prstGeom prst="rect">
            <a:avLst/>
          </a:prstGeom>
          <a:noFill/>
          <a:ln>
            <a:noFill/>
          </a:ln>
        </p:spPr>
        <p:txBody>
          <a:bodyPr spcFirstLastPara="1" wrap="square" lIns="91425" tIns="91425" rIns="91425" bIns="91425" anchor="t" anchorCtr="0">
            <a:spAutoFit/>
          </a:bodyPr>
          <a:lstStyle/>
          <a:p>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is a connection of the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willing</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 not the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constrained</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 </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In short, there is no “trust clause” as there is in some other denominations stating that a local church merely </a:t>
            </a:r>
            <a:r>
              <a:rPr lang="en-US" sz="1800" i="1" dirty="0">
                <a:solidFill>
                  <a:srgbClr val="333333"/>
                </a:solidFill>
                <a:latin typeface="Montserrat" pitchFamily="2" charset="77"/>
                <a:ea typeface="Calibri" panose="020F0502020204030204" pitchFamily="34" charset="0"/>
                <a:cs typeface="Times New Roman" panose="02020603050405020304" pitchFamily="18" charset="0"/>
              </a:rPr>
              <a:t>holds</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 property and assets </a:t>
            </a:r>
            <a:r>
              <a:rPr lang="en-US" sz="1800" i="1" dirty="0">
                <a:solidFill>
                  <a:srgbClr val="333333"/>
                </a:solidFill>
                <a:latin typeface="Montserrat" pitchFamily="2" charset="77"/>
                <a:ea typeface="Calibri" panose="020F0502020204030204" pitchFamily="34" charset="0"/>
                <a:cs typeface="Times New Roman" panose="02020603050405020304" pitchFamily="18" charset="0"/>
              </a:rPr>
              <a:t>in trust</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 for a general church. Instead, local Global Methodist congregations own all of their property and assets in perpetuity.</a:t>
            </a:r>
            <a:endParaRPr sz="1800" dirty="0">
              <a:latin typeface="Montserrat"/>
              <a:ea typeface="Montserrat"/>
              <a:cs typeface="Montserrat"/>
              <a:sym typeface="Montserrat"/>
            </a:endParaRPr>
          </a:p>
        </p:txBody>
      </p:sp>
      <p:cxnSp>
        <p:nvCxnSpPr>
          <p:cNvPr id="90" name="Google Shape;90;p15"/>
          <p:cNvCxnSpPr/>
          <p:nvPr/>
        </p:nvCxnSpPr>
        <p:spPr>
          <a:xfrm>
            <a:off x="783987" y="2483417"/>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9702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84125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BISHOPS</a:t>
            </a:r>
            <a:r>
              <a:rPr lang="en" dirty="0"/>
              <a:t> </a:t>
            </a:r>
            <a:r>
              <a:rPr lang="en" sz="3600" dirty="0">
                <a:latin typeface="EB Garamond"/>
                <a:ea typeface="EB Garamond"/>
                <a:cs typeface="EB Garamond"/>
                <a:sym typeface="EB Garamond"/>
              </a:rPr>
              <a:t>LEADERSHIP</a:t>
            </a:r>
            <a:endParaRPr sz="3600" dirty="0">
              <a:latin typeface="EB Garamond"/>
              <a:ea typeface="EB Garamond"/>
              <a:cs typeface="EB Garamond"/>
              <a:sym typeface="EB Garamond"/>
            </a:endParaRPr>
          </a:p>
        </p:txBody>
      </p:sp>
      <p:cxnSp>
        <p:nvCxnSpPr>
          <p:cNvPr id="83" name="Google Shape;83;p14"/>
          <p:cNvCxnSpPr/>
          <p:nvPr/>
        </p:nvCxnSpPr>
        <p:spPr>
          <a:xfrm>
            <a:off x="2600001" y="2119451"/>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1" y="2324550"/>
            <a:ext cx="5877428" cy="2400627"/>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latin typeface="Montserrat" pitchFamily="2" charset="77"/>
                <a:ea typeface="Calibri" panose="020F0502020204030204" pitchFamily="34" charset="0"/>
                <a:cs typeface="Times New Roman" panose="02020603050405020304" pitchFamily="18" charset="0"/>
              </a:rPr>
              <a:t>From apostolic times, certain ordained persons have been set apart and entrusted with the task of defending the Apostolic faith and overseeing and leading the church in its mission to make disciples of Jesus Christ and to spread scriptural holiness around the world. </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role of a bishop is a sacred trust held for a defined period of time;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it is not a lifelong office</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a:t>
            </a:r>
            <a:r>
              <a:rPr lang="en-US" sz="1800" b="1" dirty="0"/>
              <a:t> </a:t>
            </a:r>
            <a:endParaRPr sz="1800" b="1" dirty="0">
              <a:latin typeface="Montserrat"/>
              <a:ea typeface="Montserrat"/>
              <a:cs typeface="Montserrat"/>
              <a:sym typeface="Montserrat"/>
            </a:endParaRPr>
          </a:p>
        </p:txBody>
      </p:sp>
    </p:spTree>
    <p:extLst>
      <p:ext uri="{BB962C8B-B14F-4D97-AF65-F5344CB8AC3E}">
        <p14:creationId xmlns:p14="http://schemas.microsoft.com/office/powerpoint/2010/main" val="293507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JOYFUL</a:t>
            </a:r>
            <a:r>
              <a:rPr lang="en" dirty="0"/>
              <a:t> </a:t>
            </a:r>
            <a:r>
              <a:rPr lang="en" sz="3600" dirty="0">
                <a:latin typeface="EB Garamond"/>
                <a:ea typeface="EB Garamond"/>
                <a:cs typeface="EB Garamond"/>
                <a:sym typeface="EB Garamond"/>
              </a:rPr>
              <a:t>DISCIPLESHIP</a:t>
            </a:r>
            <a:endParaRPr sz="3600" dirty="0">
              <a:latin typeface="EB Garamond"/>
              <a:ea typeface="EB Garamond"/>
              <a:cs typeface="EB Garamond"/>
              <a:sym typeface="EB Garamond"/>
            </a:endParaRPr>
          </a:p>
        </p:txBody>
      </p:sp>
      <p:sp>
        <p:nvSpPr>
          <p:cNvPr id="89" name="Google Shape;89;p15"/>
          <p:cNvSpPr txBox="1"/>
          <p:nvPr/>
        </p:nvSpPr>
        <p:spPr>
          <a:xfrm>
            <a:off x="930750" y="2571750"/>
            <a:ext cx="5435100" cy="2031295"/>
          </a:xfrm>
          <a:prstGeom prst="rect">
            <a:avLst/>
          </a:prstGeom>
          <a:noFill/>
          <a:ln>
            <a:noFill/>
          </a:ln>
        </p:spPr>
        <p:txBody>
          <a:bodyPr spcFirstLastPara="1" wrap="square" lIns="91425" tIns="91425" rIns="91425" bIns="91425" anchor="t" anchorCtr="0">
            <a:spAutoFit/>
          </a:bodyPr>
          <a:lstStyle/>
          <a:p>
            <a:r>
              <a:rPr lang="en-US" sz="2000"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believes people have a deep desire to know the truth, and to devote themselves to it wholeheartedly. </a:t>
            </a:r>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Our Church believes Jesus is the Truth, and he calls us to be his disciples.</a:t>
            </a:r>
            <a:r>
              <a:rPr lang="en-US" sz="2000" b="1" dirty="0"/>
              <a:t> </a:t>
            </a:r>
            <a:endParaRPr sz="2000" b="1" dirty="0">
              <a:latin typeface="Montserrat"/>
              <a:ea typeface="Montserrat"/>
              <a:cs typeface="Montserrat"/>
              <a:sym typeface="Montserrat"/>
            </a:endParaRPr>
          </a:p>
        </p:txBody>
      </p:sp>
      <p:cxnSp>
        <p:nvCxnSpPr>
          <p:cNvPr id="90" name="Google Shape;90;p15"/>
          <p:cNvCxnSpPr/>
          <p:nvPr/>
        </p:nvCxnSpPr>
        <p:spPr>
          <a:xfrm>
            <a:off x="801079" y="2421826"/>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623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dirty="0"/>
              <a:t>ACCOUNTABLE</a:t>
            </a:r>
            <a:r>
              <a:rPr lang="en" dirty="0"/>
              <a:t> </a:t>
            </a:r>
            <a:r>
              <a:rPr lang="en" sz="3600" dirty="0">
                <a:latin typeface="EB Garamond"/>
                <a:ea typeface="EB Garamond"/>
                <a:cs typeface="EB Garamond"/>
                <a:sym typeface="EB Garamond"/>
              </a:rPr>
              <a:t>DISCIPLESHIP</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123628"/>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latin typeface="Montserrat" pitchFamily="2" charset="77"/>
                <a:ea typeface="Calibri" panose="020F0502020204030204" pitchFamily="34" charset="0"/>
                <a:cs typeface="Times New Roman" panose="02020603050405020304" pitchFamily="18" charset="0"/>
              </a:rPr>
              <a:t>From its inception, the Methodist movement embraced the importance and power of small groups where people gave themselves over to accountable discipleship. </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is strongly committed to recapturing this method for growing faithful disciples. </a:t>
            </a:r>
            <a:endParaRPr sz="1800" b="1" dirty="0">
              <a:latin typeface="Montserrat"/>
              <a:ea typeface="Montserrat"/>
              <a:cs typeface="Montserrat"/>
              <a:sym typeface="Montserrat"/>
            </a:endParaRPr>
          </a:p>
        </p:txBody>
      </p:sp>
    </p:spTree>
    <p:extLst>
      <p:ext uri="{BB962C8B-B14F-4D97-AF65-F5344CB8AC3E}">
        <p14:creationId xmlns:p14="http://schemas.microsoft.com/office/powerpoint/2010/main" val="39879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MISSIONAL</a:t>
            </a:r>
            <a:r>
              <a:rPr lang="en" dirty="0"/>
              <a:t> </a:t>
            </a:r>
            <a:r>
              <a:rPr lang="en" sz="3600" dirty="0">
                <a:latin typeface="EB Garamond"/>
                <a:ea typeface="EB Garamond"/>
                <a:cs typeface="EB Garamond"/>
                <a:sym typeface="EB Garamond"/>
              </a:rPr>
              <a:t>PRIORITIES</a:t>
            </a:r>
            <a:endParaRPr sz="3600" dirty="0">
              <a:latin typeface="EB Garamond"/>
              <a:ea typeface="EB Garamond"/>
              <a:cs typeface="EB Garamond"/>
              <a:sym typeface="EB Garamond"/>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52756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latin typeface="EB Garamond"/>
                <a:ea typeface="EB Garamond"/>
                <a:cs typeface="EB Garamond"/>
                <a:sym typeface="EB Garamond"/>
              </a:rPr>
              <a:t>BIBLICAL TEACHING</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r>
              <a:rPr lang="en-US" sz="2000" b="1" dirty="0">
                <a:latin typeface="Montserrat" pitchFamily="2" charset="77"/>
                <a:ea typeface="Calibri" panose="020F0502020204030204" pitchFamily="34" charset="0"/>
                <a:cs typeface="Times New Roman" panose="02020603050405020304" pitchFamily="18" charset="0"/>
              </a:rPr>
              <a:t>We share with all people the whole counsel of God grounded in Scripture, </a:t>
            </a:r>
            <a:r>
              <a:rPr lang="en-US" sz="2000" dirty="0">
                <a:latin typeface="Montserrat" pitchFamily="2" charset="77"/>
                <a:ea typeface="Calibri" panose="020F0502020204030204" pitchFamily="34" charset="0"/>
                <a:cs typeface="Times New Roman" panose="02020603050405020304" pitchFamily="18" charset="0"/>
              </a:rPr>
              <a:t>and we advance the presence and fulfillment of the Kingdom of God in every part of the world and at all levels of societies and cultures.</a:t>
            </a:r>
          </a:p>
        </p:txBody>
      </p:sp>
    </p:spTree>
    <p:extLst>
      <p:ext uri="{BB962C8B-B14F-4D97-AF65-F5344CB8AC3E}">
        <p14:creationId xmlns:p14="http://schemas.microsoft.com/office/powerpoint/2010/main" val="91344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latin typeface="EB Garamond"/>
                <a:ea typeface="EB Garamond"/>
                <a:cs typeface="EB Garamond"/>
                <a:sym typeface="EB Garamond"/>
              </a:rPr>
              <a:t>TRANSFORMATIONAL DISCIPLESHIP</a:t>
            </a:r>
            <a:endParaRPr sz="3600" dirty="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intentional about making, developing, nurturing, and deploying disciples of Jesus Christ</a:t>
            </a:r>
            <a:r>
              <a:rPr lang="en-US" sz="1800" dirty="0">
                <a:latin typeface="Montserrat" pitchFamily="2" charset="77"/>
                <a:ea typeface="Calibri" panose="020F0502020204030204" pitchFamily="34" charset="0"/>
                <a:cs typeface="Times New Roman" panose="02020603050405020304" pitchFamily="18" charset="0"/>
              </a:rPr>
              <a:t> through small groups where each person is invited, challenged, supported, and held accountable in living lives that reflect the character and mission of Christ.</a:t>
            </a:r>
            <a:r>
              <a:rPr lang="en-US" sz="1800" dirty="0">
                <a:latin typeface="Montserrat" pitchFamily="2" charset="77"/>
              </a:rPr>
              <a:t> </a:t>
            </a:r>
            <a:endParaRPr sz="1800" b="1" dirty="0">
              <a:latin typeface="Montserrat" pitchFamily="2" charset="77"/>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408794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latin typeface="EB Garamond"/>
                <a:ea typeface="EB Garamond"/>
                <a:cs typeface="EB Garamond"/>
                <a:sym typeface="EB Garamond"/>
              </a:rPr>
              <a:t>MULTIPLICATION</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0" y="2478800"/>
            <a:ext cx="5962886" cy="2123628"/>
          </a:xfrm>
          <a:prstGeom prst="rect">
            <a:avLst/>
          </a:prstGeom>
          <a:noFill/>
          <a:ln>
            <a:noFill/>
          </a:ln>
        </p:spPr>
        <p:txBody>
          <a:bodyPr spcFirstLastPara="1" wrap="square" lIns="91425" tIns="91425" rIns="91425" bIns="91425" anchor="t" anchorCtr="0">
            <a:spAutoFit/>
          </a:bodyPr>
          <a:lstStyle/>
          <a:p>
            <a:r>
              <a:rPr lang="en-US" sz="1800" dirty="0">
                <a:latin typeface="Montserrat" pitchFamily="2" charset="77"/>
                <a:ea typeface="Calibri" panose="020F0502020204030204" pitchFamily="34" charset="0"/>
                <a:cs typeface="Times New Roman" panose="02020603050405020304" pitchFamily="18" charset="0"/>
              </a:rPr>
              <a:t>We are committed to seeing the life of Jesus reproduced in each person who chooses to follow him. </a:t>
            </a:r>
            <a:r>
              <a:rPr lang="en-US" sz="1800" b="1" dirty="0">
                <a:latin typeface="Montserrat" pitchFamily="2" charset="77"/>
                <a:ea typeface="Calibri" panose="020F0502020204030204" pitchFamily="34" charset="0"/>
                <a:cs typeface="Times New Roman" panose="02020603050405020304" pitchFamily="18" charset="0"/>
              </a:rPr>
              <a:t>Disciples are called to make disciples, who in turn make more disciples. And churches plant churches, that in turn plant new ones.</a:t>
            </a:r>
            <a:r>
              <a:rPr lang="en-US" sz="1800" dirty="0">
                <a:latin typeface="Montserrat" pitchFamily="2" charset="77"/>
                <a:ea typeface="Calibri" panose="020F0502020204030204" pitchFamily="34" charset="0"/>
                <a:cs typeface="Times New Roman" panose="02020603050405020304" pitchFamily="18" charset="0"/>
              </a:rPr>
              <a:t> Every disciple and every church is challenged to multiply disciples in God’s kingdom!</a:t>
            </a:r>
          </a:p>
        </p:txBody>
      </p:sp>
    </p:spTree>
    <p:extLst>
      <p:ext uri="{BB962C8B-B14F-4D97-AF65-F5344CB8AC3E}">
        <p14:creationId xmlns:p14="http://schemas.microsoft.com/office/powerpoint/2010/main" val="157269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latin typeface="EB Garamond"/>
                <a:ea typeface="EB Garamond"/>
                <a:cs typeface="EB Garamond"/>
                <a:sym typeface="EB Garamond"/>
              </a:rPr>
              <a:t>MINISTRY TO ALL PEOPLE</a:t>
            </a:r>
            <a:endParaRPr sz="3600" dirty="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a movement called to serve others so they may know the grace and love of Jesus in their lives. </a:t>
            </a:r>
            <a:r>
              <a:rPr lang="en-US" sz="1800" dirty="0">
                <a:latin typeface="Montserrat" pitchFamily="2" charset="77"/>
                <a:ea typeface="Calibri" panose="020F0502020204030204" pitchFamily="34" charset="0"/>
                <a:cs typeface="Times New Roman" panose="02020603050405020304" pitchFamily="18" charset="0"/>
              </a:rPr>
              <a:t>We see the hurts that break the heart of God. Our hearts are broken too. We desire to be poured out so that others can experience the presence and power of God in their lives.</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2816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9" y="1194433"/>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latin typeface="EB Garamond"/>
                <a:ea typeface="EB Garamond"/>
                <a:cs typeface="EB Garamond"/>
                <a:sym typeface="EB Garamond"/>
              </a:rPr>
              <a:t>GLOBAL PARTNERS</a:t>
            </a:r>
            <a:endParaRPr sz="3600" dirty="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521007" y="2273701"/>
            <a:ext cx="5686491" cy="2400627"/>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a global church recognizing and deploying the gifts and contributions of each part of the church, working as partners in the Gospel with equal voice and leadership. </a:t>
            </a:r>
            <a:r>
              <a:rPr lang="en-US" sz="1800" dirty="0">
                <a:latin typeface="Montserrat" pitchFamily="2" charset="77"/>
                <a:ea typeface="Calibri" panose="020F0502020204030204" pitchFamily="34" charset="0"/>
                <a:cs typeface="Times New Roman" panose="02020603050405020304" pitchFamily="18" charset="0"/>
              </a:rPr>
              <a:t>We intentionally connect churches from different regions of the world who develop mutually rewarding relationships to share the Gospel and to grow His Kingdom globally</a:t>
            </a:r>
            <a:r>
              <a:rPr lang="en-US" sz="18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20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083150" y="470075"/>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FOR 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103" name="Google Shape;103;p17"/>
          <p:cNvCxnSpPr/>
          <p:nvPr/>
        </p:nvCxnSpPr>
        <p:spPr>
          <a:xfrm>
            <a:off x="910750" y="1131025"/>
            <a:ext cx="1530300" cy="0"/>
          </a:xfrm>
          <a:prstGeom prst="straightConnector1">
            <a:avLst/>
          </a:prstGeom>
          <a:noFill/>
          <a:ln w="9525" cap="flat" cmpd="sng">
            <a:solidFill>
              <a:srgbClr val="ECAD2F"/>
            </a:solidFill>
            <a:prstDash val="solid"/>
            <a:round/>
            <a:headEnd type="none" w="med" len="med"/>
            <a:tailEnd type="none" w="med" len="med"/>
          </a:ln>
        </p:spPr>
      </p:cxnSp>
      <p:pic>
        <p:nvPicPr>
          <p:cNvPr id="104" name="Google Shape;104;p17"/>
          <p:cNvPicPr preferRelativeResize="0"/>
          <p:nvPr/>
        </p:nvPicPr>
        <p:blipFill>
          <a:blip r:embed="rId3">
            <a:alphaModFix/>
          </a:blip>
          <a:stretch>
            <a:fillRect/>
          </a:stretch>
        </p:blipFill>
        <p:spPr>
          <a:xfrm>
            <a:off x="0" y="1362275"/>
            <a:ext cx="3361976" cy="2240774"/>
          </a:xfrm>
          <a:prstGeom prst="rect">
            <a:avLst/>
          </a:prstGeom>
          <a:noFill/>
          <a:ln>
            <a:noFill/>
          </a:ln>
        </p:spPr>
      </p:pic>
      <p:pic>
        <p:nvPicPr>
          <p:cNvPr id="105" name="Google Shape;105;p17"/>
          <p:cNvPicPr preferRelativeResize="0"/>
          <p:nvPr/>
        </p:nvPicPr>
        <p:blipFill rotWithShape="1">
          <a:blip r:embed="rId4">
            <a:alphaModFix/>
          </a:blip>
          <a:srcRect t="8858" b="19590"/>
          <a:stretch/>
        </p:blipFill>
        <p:spPr>
          <a:xfrm>
            <a:off x="3503375" y="1362275"/>
            <a:ext cx="2864399" cy="1366075"/>
          </a:xfrm>
          <a:prstGeom prst="rect">
            <a:avLst/>
          </a:prstGeom>
          <a:noFill/>
          <a:ln>
            <a:noFill/>
          </a:ln>
        </p:spPr>
      </p:pic>
      <p:pic>
        <p:nvPicPr>
          <p:cNvPr id="106" name="Google Shape;106;p17"/>
          <p:cNvPicPr preferRelativeResize="0"/>
          <p:nvPr/>
        </p:nvPicPr>
        <p:blipFill rotWithShape="1">
          <a:blip r:embed="rId5">
            <a:alphaModFix/>
          </a:blip>
          <a:srcRect t="15931" b="6277"/>
          <a:stretch/>
        </p:blipFill>
        <p:spPr>
          <a:xfrm>
            <a:off x="6509175" y="1362275"/>
            <a:ext cx="2634824" cy="1366075"/>
          </a:xfrm>
          <a:prstGeom prst="rect">
            <a:avLst/>
          </a:prstGeom>
          <a:noFill/>
          <a:ln>
            <a:noFill/>
          </a:ln>
        </p:spPr>
      </p:pic>
      <p:pic>
        <p:nvPicPr>
          <p:cNvPr id="107" name="Google Shape;107;p17"/>
          <p:cNvPicPr preferRelativeResize="0"/>
          <p:nvPr/>
        </p:nvPicPr>
        <p:blipFill>
          <a:blip r:embed="rId6">
            <a:alphaModFix/>
          </a:blip>
          <a:stretch>
            <a:fillRect/>
          </a:stretch>
        </p:blipFill>
        <p:spPr>
          <a:xfrm>
            <a:off x="3503375" y="2880750"/>
            <a:ext cx="1541058" cy="2312151"/>
          </a:xfrm>
          <a:prstGeom prst="rect">
            <a:avLst/>
          </a:prstGeom>
          <a:noFill/>
          <a:ln>
            <a:noFill/>
          </a:ln>
        </p:spPr>
      </p:pic>
      <p:pic>
        <p:nvPicPr>
          <p:cNvPr id="108" name="Google Shape;108;p17"/>
          <p:cNvPicPr preferRelativeResize="0"/>
          <p:nvPr/>
        </p:nvPicPr>
        <p:blipFill>
          <a:blip r:embed="rId7">
            <a:alphaModFix/>
          </a:blip>
          <a:stretch>
            <a:fillRect/>
          </a:stretch>
        </p:blipFill>
        <p:spPr>
          <a:xfrm>
            <a:off x="5196829" y="2880750"/>
            <a:ext cx="1644525" cy="1096350"/>
          </a:xfrm>
          <a:prstGeom prst="rect">
            <a:avLst/>
          </a:prstGeom>
          <a:noFill/>
          <a:ln>
            <a:noFill/>
          </a:ln>
        </p:spPr>
      </p:pic>
      <p:pic>
        <p:nvPicPr>
          <p:cNvPr id="109" name="Google Shape;109;p17"/>
          <p:cNvPicPr preferRelativeResize="0"/>
          <p:nvPr/>
        </p:nvPicPr>
        <p:blipFill rotWithShape="1">
          <a:blip r:embed="rId8">
            <a:alphaModFix/>
          </a:blip>
          <a:srcRect l="10402" t="26100" b="25520"/>
          <a:stretch/>
        </p:blipFill>
        <p:spPr>
          <a:xfrm>
            <a:off x="5782025" y="0"/>
            <a:ext cx="3361976" cy="1209875"/>
          </a:xfrm>
          <a:prstGeom prst="rect">
            <a:avLst/>
          </a:prstGeom>
          <a:noFill/>
          <a:ln>
            <a:noFill/>
          </a:ln>
        </p:spPr>
      </p:pic>
      <p:pic>
        <p:nvPicPr>
          <p:cNvPr id="110" name="Google Shape;110;p17"/>
          <p:cNvPicPr preferRelativeResize="0"/>
          <p:nvPr/>
        </p:nvPicPr>
        <p:blipFill rotWithShape="1">
          <a:blip r:embed="rId9">
            <a:alphaModFix/>
          </a:blip>
          <a:srcRect l="21818" r="16196"/>
          <a:stretch/>
        </p:blipFill>
        <p:spPr>
          <a:xfrm>
            <a:off x="6993750" y="2880750"/>
            <a:ext cx="2150252" cy="2312150"/>
          </a:xfrm>
          <a:prstGeom prst="rect">
            <a:avLst/>
          </a:prstGeom>
          <a:noFill/>
          <a:ln>
            <a:noFill/>
          </a:ln>
        </p:spPr>
      </p:pic>
      <p:pic>
        <p:nvPicPr>
          <p:cNvPr id="111" name="Google Shape;111;p17"/>
          <p:cNvPicPr preferRelativeResize="0"/>
          <p:nvPr/>
        </p:nvPicPr>
        <p:blipFill rotWithShape="1">
          <a:blip r:embed="rId10">
            <a:alphaModFix/>
          </a:blip>
          <a:srcRect t="42397" b="14503"/>
          <a:stretch/>
        </p:blipFill>
        <p:spPr>
          <a:xfrm>
            <a:off x="5196825" y="4129500"/>
            <a:ext cx="1644525" cy="1063398"/>
          </a:xfrm>
          <a:prstGeom prst="rect">
            <a:avLst/>
          </a:prstGeom>
          <a:noFill/>
          <a:ln>
            <a:noFill/>
          </a:ln>
        </p:spPr>
      </p:pic>
      <p:pic>
        <p:nvPicPr>
          <p:cNvPr id="112" name="Google Shape;112;p17"/>
          <p:cNvPicPr preferRelativeResize="0"/>
          <p:nvPr/>
        </p:nvPicPr>
        <p:blipFill rotWithShape="1">
          <a:blip r:embed="rId11">
            <a:alphaModFix/>
          </a:blip>
          <a:srcRect t="24450" b="17124"/>
          <a:stretch/>
        </p:blipFill>
        <p:spPr>
          <a:xfrm>
            <a:off x="17700" y="3834300"/>
            <a:ext cx="3361976" cy="1309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JOINING</a:t>
            </a:r>
            <a:r>
              <a:rPr lang="en" dirty="0"/>
              <a:t> </a:t>
            </a:r>
            <a:r>
              <a:rPr lang="en" sz="3600" dirty="0">
                <a:latin typeface="EB Garamond"/>
                <a:ea typeface="EB Garamond"/>
                <a:cs typeface="EB Garamond"/>
                <a:sym typeface="EB Garamond"/>
              </a:rPr>
              <a:t>THE GLOBAL METHODIST CHURCH</a:t>
            </a:r>
            <a:endParaRPr sz="3600" dirty="0">
              <a:latin typeface="EB Garamond"/>
              <a:ea typeface="EB Garamond"/>
              <a:cs typeface="EB Garamond"/>
              <a:sym typeface="EB Garamond"/>
            </a:endParaRPr>
          </a:p>
        </p:txBody>
      </p:sp>
      <p:sp>
        <p:nvSpPr>
          <p:cNvPr id="89" name="Google Shape;89;p15"/>
          <p:cNvSpPr txBox="1"/>
          <p:nvPr/>
        </p:nvSpPr>
        <p:spPr>
          <a:xfrm>
            <a:off x="930750" y="2716968"/>
            <a:ext cx="5957160" cy="1846629"/>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latin typeface="Montserrat" pitchFamily="2" charset="77"/>
                <a:ea typeface="Calibri" panose="020F0502020204030204" pitchFamily="34" charset="0"/>
                <a:cs typeface="Times New Roman" panose="02020603050405020304" pitchFamily="18" charset="0"/>
              </a:rPr>
              <a:t>New beginnings are rarely easy. We know some local churches will face obstacles to joining the Global Methodist Church. For others, the transition will be fairly simple. Whatever the case, </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will do all in its power to assist local churches that want to join! </a:t>
            </a:r>
            <a:endParaRPr sz="1800" b="1"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08229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086806"/>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MEMBERS</a:t>
            </a:r>
            <a:r>
              <a:rPr lang="en" dirty="0"/>
              <a:t> </a:t>
            </a:r>
            <a:r>
              <a:rPr lang="en" sz="3600" dirty="0">
                <a:latin typeface="EB Garamond"/>
                <a:ea typeface="EB Garamond"/>
                <a:cs typeface="EB Garamond"/>
                <a:sym typeface="EB Garamond"/>
              </a:rPr>
              <a:t>JOIN US!</a:t>
            </a:r>
            <a:endParaRPr sz="3600" dirty="0">
              <a:latin typeface="EB Garamond"/>
              <a:ea typeface="EB Garamond"/>
              <a:cs typeface="EB Garamond"/>
              <a:sym typeface="EB Garamond"/>
            </a:endParaRPr>
          </a:p>
        </p:txBody>
      </p:sp>
      <p:cxnSp>
        <p:nvCxnSpPr>
          <p:cNvPr id="83" name="Google Shape;83;p14"/>
          <p:cNvCxnSpPr/>
          <p:nvPr/>
        </p:nvCxnSpPr>
        <p:spPr>
          <a:xfrm>
            <a:off x="2608546" y="1974173"/>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367185" y="1974173"/>
            <a:ext cx="5780493" cy="2862292"/>
          </a:xfrm>
          <a:prstGeom prst="rect">
            <a:avLst/>
          </a:prstGeom>
          <a:noFill/>
          <a:ln>
            <a:noFill/>
          </a:ln>
        </p:spPr>
        <p:txBody>
          <a:bodyPr spcFirstLastPara="1" wrap="square" lIns="91425" tIns="91425" rIns="91425" bIns="91425" anchor="t" anchorCtr="0">
            <a:spAutoFit/>
          </a:bodyPr>
          <a:lstStyle/>
          <a:p>
            <a:pPr marL="158750" lvl="0">
              <a:buSzPts val="1100"/>
              <a:defRPr/>
            </a:pPr>
            <a:r>
              <a:rPr lang="en-US" sz="1600" b="1" dirty="0">
                <a:latin typeface="Montserrat"/>
                <a:ea typeface="Montserrat"/>
                <a:cs typeface="Montserrat"/>
                <a:sym typeface="Montserrat"/>
              </a:rPr>
              <a:t>Many people will become a member of the Global Methodist Church when their local church becomes a member congregation.</a:t>
            </a:r>
            <a:r>
              <a:rPr lang="en-US" sz="1600" dirty="0">
                <a:latin typeface="Montserrat"/>
                <a:ea typeface="Montserrat"/>
                <a:cs typeface="Montserrat"/>
                <a:sym typeface="Montserrat"/>
              </a:rPr>
              <a:t> </a:t>
            </a:r>
            <a:r>
              <a:rPr lang="en-US" sz="1600" dirty="0">
                <a:solidFill>
                  <a:srgbClr val="333333"/>
                </a:solidFill>
                <a:latin typeface="Montserrat" pitchFamily="2" charset="77"/>
                <a:ea typeface="Calibri" panose="020F0502020204030204" pitchFamily="34" charset="0"/>
                <a:cs typeface="Times New Roman" panose="02020603050405020304" pitchFamily="18" charset="0"/>
              </a:rPr>
              <a:t>However, we know many people will not immediately have a congregation to join. </a:t>
            </a:r>
            <a:r>
              <a:rPr lang="en-US" sz="1600" dirty="0">
                <a:latin typeface="Montserrat" pitchFamily="2" charset="77"/>
              </a:rPr>
              <a:t>We believe steadfast faithfulness, prayer, patience, and sacrificial giving will lead to new local churches that will flourish and grow. We should never forget that every local congregation in Christian history started where two or three were gathered in His name.</a:t>
            </a:r>
          </a:p>
          <a:p>
            <a:endParaRPr b="1" dirty="0">
              <a:latin typeface="Montserrat"/>
              <a:ea typeface="Montserrat"/>
              <a:cs typeface="Montserrat"/>
              <a:sym typeface="Montserrat"/>
            </a:endParaRPr>
          </a:p>
        </p:txBody>
      </p:sp>
    </p:spTree>
    <p:extLst>
      <p:ext uri="{BB962C8B-B14F-4D97-AF65-F5344CB8AC3E}">
        <p14:creationId xmlns:p14="http://schemas.microsoft.com/office/powerpoint/2010/main" val="252552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dirty="0" err="1">
                <a:solidFill>
                  <a:schemeClr val="bg1"/>
                </a:solidFill>
              </a:rPr>
              <a:t>www.globalmethodist.org</a:t>
            </a:r>
            <a:endParaRPr lang="en-US" sz="1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OUR</a:t>
            </a:r>
            <a:r>
              <a:rPr lang="en" dirty="0"/>
              <a:t> </a:t>
            </a:r>
            <a:r>
              <a:rPr lang="en" sz="3600" dirty="0">
                <a:latin typeface="EB Garamond"/>
                <a:ea typeface="EB Garamond"/>
                <a:cs typeface="EB Garamond"/>
                <a:sym typeface="EB Garamond"/>
              </a:rPr>
              <a:t>MISSION</a:t>
            </a:r>
            <a:endParaRPr sz="3600" dirty="0">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Montserrat"/>
                <a:ea typeface="Montserrat"/>
                <a:cs typeface="Montserrat"/>
                <a:sym typeface="Montserrat"/>
              </a:rPr>
              <a:t>To make disciples of Jesus Christ who </a:t>
            </a:r>
            <a:r>
              <a:rPr lang="en" sz="2400" dirty="0">
                <a:solidFill>
                  <a:srgbClr val="006DB7"/>
                </a:solidFill>
                <a:latin typeface="Montserrat SemiBold"/>
                <a:ea typeface="Montserrat SemiBold"/>
                <a:cs typeface="Montserrat SemiBold"/>
                <a:sym typeface="Montserrat SemiBold"/>
              </a:rPr>
              <a:t>worship passionately</a:t>
            </a:r>
            <a:r>
              <a:rPr lang="en" sz="2400" dirty="0">
                <a:latin typeface="Montserrat"/>
                <a:ea typeface="Montserrat"/>
                <a:cs typeface="Montserrat"/>
                <a:sym typeface="Montserrat"/>
              </a:rPr>
              <a:t>, </a:t>
            </a:r>
            <a:r>
              <a:rPr lang="en" sz="2400" dirty="0">
                <a:solidFill>
                  <a:srgbClr val="006DB7"/>
                </a:solidFill>
                <a:latin typeface="Montserrat SemiBold"/>
                <a:ea typeface="Montserrat SemiBold"/>
                <a:cs typeface="Montserrat SemiBold"/>
                <a:sym typeface="Montserrat SemiBold"/>
              </a:rPr>
              <a:t>love extravagantly</a:t>
            </a:r>
            <a:r>
              <a:rPr lang="en" sz="2400" dirty="0">
                <a:latin typeface="Montserrat"/>
                <a:ea typeface="Montserrat"/>
                <a:cs typeface="Montserrat"/>
                <a:sym typeface="Montserrat"/>
              </a:rPr>
              <a:t>, and </a:t>
            </a:r>
            <a:r>
              <a:rPr lang="en" sz="2400" dirty="0">
                <a:solidFill>
                  <a:srgbClr val="006DB7"/>
                </a:solidFill>
                <a:latin typeface="Montserrat SemiBold"/>
                <a:ea typeface="Montserrat SemiBold"/>
                <a:cs typeface="Montserrat SemiBold"/>
                <a:sym typeface="Montserrat SemiBold"/>
              </a:rPr>
              <a:t>witness boldly</a:t>
            </a:r>
            <a:r>
              <a:rPr lang="en" sz="2400" dirty="0">
                <a:latin typeface="Montserrat"/>
                <a:ea typeface="Montserrat"/>
                <a:cs typeface="Montserrat"/>
                <a:sym typeface="Montserrat"/>
              </a:rPr>
              <a:t>.</a:t>
            </a:r>
            <a:endParaRPr sz="2400" dirty="0">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VISION</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Montserrat"/>
                <a:ea typeface="Montserrat"/>
                <a:cs typeface="Montserrat"/>
                <a:sym typeface="Montserrat"/>
              </a:rPr>
              <a:t>To join God in a journey of bringing new life, reconciliation, and the presence of Christ to all people, and to helping each person reflect the character of Christ.</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NEW</a:t>
            </a:r>
            <a:r>
              <a:rPr lang="en" dirty="0"/>
              <a:t> </a:t>
            </a:r>
            <a:r>
              <a:rPr lang="en" sz="3600" dirty="0">
                <a:latin typeface="EB Garamond"/>
                <a:ea typeface="EB Garamond"/>
                <a:cs typeface="EB Garamond"/>
                <a:sym typeface="EB Garamond"/>
              </a:rPr>
              <a:t>BEGINNING</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1723518"/>
          </a:xfrm>
          <a:prstGeom prst="rect">
            <a:avLst/>
          </a:prstGeom>
          <a:noFill/>
          <a:ln>
            <a:noFill/>
          </a:ln>
        </p:spPr>
        <p:txBody>
          <a:bodyPr spcFirstLastPara="1" wrap="square" lIns="91425" tIns="91425" rIns="91425" bIns="91425" anchor="t" anchorCtr="0">
            <a:spAutoFit/>
          </a:bodyPr>
          <a:lstStyle/>
          <a:p>
            <a:pPr lvl="0"/>
            <a:r>
              <a:rPr lang="en" sz="2000" dirty="0">
                <a:latin typeface="Montserrat"/>
                <a:ea typeface="Montserrat"/>
                <a:cs typeface="Montserrat"/>
                <a:sym typeface="Montserrat"/>
              </a:rPr>
              <a:t>With humility, hope, and joy</a:t>
            </a:r>
            <a:r>
              <a:rPr lang="en" sz="2000" dirty="0">
                <a:latin typeface="Montserrat" pitchFamily="2" charset="77"/>
                <a:ea typeface="Montserrat"/>
                <a:cs typeface="Montserrat"/>
                <a:sym typeface="Montserrat"/>
              </a:rPr>
              <a:t>, </a:t>
            </a:r>
            <a:r>
              <a:rPr lang="en-US" sz="2000" dirty="0">
                <a:latin typeface="Montserrat" pitchFamily="2" charset="77"/>
              </a:rPr>
              <a:t>the 17 member body known as </a:t>
            </a:r>
            <a:r>
              <a:rPr lang="en" sz="2000" dirty="0">
                <a:latin typeface="Montserrat"/>
                <a:ea typeface="Montserrat"/>
                <a:cs typeface="Montserrat"/>
                <a:sym typeface="Montserrat"/>
              </a:rPr>
              <a:t>the Transitional Leadership Council announced </a:t>
            </a:r>
            <a:r>
              <a:rPr lang="en" sz="2000" b="1" dirty="0">
                <a:latin typeface="Montserrat"/>
                <a:ea typeface="Montserrat"/>
                <a:cs typeface="Montserrat"/>
                <a:sym typeface="Montserrat"/>
              </a:rPr>
              <a:t>the official launch of the Global Methodist Church as of May 1, 2022. </a:t>
            </a:r>
            <a:endParaRPr sz="2000" b="1" dirty="0">
              <a:latin typeface="Montserrat"/>
              <a:ea typeface="Montserrat"/>
              <a:cs typeface="Montserrat"/>
              <a:sym typeface="Montserrat"/>
            </a:endParaRPr>
          </a:p>
        </p:txBody>
      </p:sp>
    </p:spTree>
    <p:extLst>
      <p:ext uri="{BB962C8B-B14F-4D97-AF65-F5344CB8AC3E}">
        <p14:creationId xmlns:p14="http://schemas.microsoft.com/office/powerpoint/2010/main" val="21998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CORE</a:t>
            </a:r>
            <a:r>
              <a:rPr lang="en" dirty="0"/>
              <a:t> </a:t>
            </a:r>
            <a:r>
              <a:rPr lang="en" sz="3600" dirty="0">
                <a:latin typeface="EB Garamond"/>
                <a:ea typeface="EB Garamond"/>
                <a:cs typeface="EB Garamond"/>
                <a:sym typeface="EB Garamond"/>
              </a:rPr>
              <a:t>CONFESSIONS</a:t>
            </a:r>
            <a:endParaRPr sz="3600" dirty="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professes the Christian faith</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established on the confession of Jesus as messiah, the Son of God, and resurrected Lord of heaven and earth.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ALL</a:t>
            </a:r>
            <a:r>
              <a:rPr lang="en" dirty="0"/>
              <a:t> </a:t>
            </a:r>
            <a:r>
              <a:rPr lang="en" sz="3600" dirty="0">
                <a:latin typeface="EB Garamond"/>
                <a:ea typeface="EB Garamond"/>
                <a:cs typeface="EB Garamond"/>
                <a:sym typeface="EB Garamond"/>
              </a:rPr>
              <a:t>GOD’S PEOPLE</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420539" y="2333190"/>
            <a:ext cx="6543999" cy="2339072"/>
          </a:xfrm>
          <a:prstGeom prst="rect">
            <a:avLst/>
          </a:prstGeom>
          <a:noFill/>
          <a:ln>
            <a:noFill/>
          </a:ln>
        </p:spPr>
        <p:txBody>
          <a:bodyPr spcFirstLastPara="1" wrap="square" lIns="91425" tIns="91425" rIns="91425" bIns="91425" anchor="t" anchorCtr="0">
            <a:spAutoFit/>
          </a:bodyPr>
          <a:lstStyle/>
          <a:p>
            <a:pPr lvl="0"/>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By virtue of its very name, the Global Methodist Church is a diverse church where all God’s people</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 whatever their color, culture, ethnicity, or nationality – are warmly welcomed to join with others </a:t>
            </a:r>
            <a:r>
              <a:rPr lang="en-US" sz="2000" i="1" dirty="0">
                <a:solidFill>
                  <a:srgbClr val="333333"/>
                </a:solidFill>
                <a:latin typeface="Montserrat" pitchFamily="2" charset="77"/>
                <a:ea typeface="Calibri" panose="020F0502020204030204" pitchFamily="34" charset="0"/>
                <a:cs typeface="Times New Roman" panose="02020603050405020304" pitchFamily="18" charset="0"/>
              </a:rPr>
              <a:t>to make disciples of Jesus Christ who worship passionately, love extravagantly, and witness boldly</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a:t>
            </a:r>
            <a:endParaRPr sz="2000" dirty="0">
              <a:latin typeface="Montserrat"/>
              <a:ea typeface="Montserrat"/>
              <a:cs typeface="Montserrat"/>
              <a:sym typeface="Montserrat"/>
            </a:endParaRPr>
          </a:p>
        </p:txBody>
      </p:sp>
    </p:spTree>
    <p:extLst>
      <p:ext uri="{BB962C8B-B14F-4D97-AF65-F5344CB8AC3E}">
        <p14:creationId xmlns:p14="http://schemas.microsoft.com/office/powerpoint/2010/main" val="13521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WOMEN</a:t>
            </a:r>
            <a:r>
              <a:rPr lang="en" dirty="0"/>
              <a:t> </a:t>
            </a:r>
            <a:r>
              <a:rPr lang="en" sz="3600" dirty="0">
                <a:latin typeface="EB Garamond"/>
                <a:ea typeface="EB Garamond"/>
                <a:sym typeface="EB Garamond"/>
              </a:rPr>
              <a:t>I</a:t>
            </a:r>
            <a:r>
              <a:rPr lang="en" sz="3600" dirty="0">
                <a:latin typeface="EB Garamond"/>
                <a:ea typeface="EB Garamond"/>
                <a:cs typeface="EB Garamond"/>
                <a:sym typeface="EB Garamond"/>
              </a:rPr>
              <a:t>N MINISTRY</a:t>
            </a:r>
            <a:endParaRPr sz="3600" dirty="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latin typeface="Montserrat" pitchFamily="2" charset="77"/>
                <a:ea typeface="Calibri" panose="020F0502020204030204" pitchFamily="34" charset="0"/>
                <a:cs typeface="Times New Roman" panose="02020603050405020304" pitchFamily="18" charset="0"/>
              </a:rPr>
              <a:t>The Global Methodist Church celebrates and praises God for the gifts women bring to all levels of the church.</a:t>
            </a:r>
            <a:r>
              <a:rPr lang="en-US" sz="2000" dirty="0">
                <a:latin typeface="Montserrat" pitchFamily="2" charset="77"/>
                <a:ea typeface="Calibri" panose="020F0502020204030204" pitchFamily="34" charset="0"/>
                <a:cs typeface="Times New Roman" panose="02020603050405020304" pitchFamily="18" charset="0"/>
              </a:rPr>
              <a:t> There are no barriers to where they can serve in the church.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844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841250"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dirty="0"/>
              <a:t>METHODIST</a:t>
            </a:r>
            <a:r>
              <a:rPr lang="en" dirty="0"/>
              <a:t> </a:t>
            </a:r>
            <a:r>
              <a:rPr lang="en" sz="3600" dirty="0">
                <a:latin typeface="EB Garamond"/>
                <a:ea typeface="EB Garamond"/>
                <a:cs typeface="EB Garamond"/>
                <a:sym typeface="EB Garamond"/>
              </a:rPr>
              <a:t>DISTINCTIVES</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pPr lvl="0"/>
            <a:r>
              <a:rPr lang="en-US" sz="2000" dirty="0">
                <a:solidFill>
                  <a:srgbClr val="333333"/>
                </a:solidFill>
                <a:latin typeface="Montserrat" pitchFamily="2" charset="77"/>
                <a:ea typeface="Times New Roman" panose="02020603050405020304" pitchFamily="18" charset="0"/>
                <a:cs typeface="Times New Roman" panose="02020603050405020304" pitchFamily="18" charset="0"/>
              </a:rPr>
              <a:t>T</a:t>
            </a:r>
            <a:r>
              <a:rPr lang="en-US" sz="2000" dirty="0">
                <a:latin typeface="Montserrat" pitchFamily="2" charset="77"/>
                <a:ea typeface="Times New Roman" panose="02020603050405020304" pitchFamily="18" charset="0"/>
                <a:cs typeface="Times New Roman" panose="02020603050405020304" pitchFamily="18" charset="0"/>
              </a:rPr>
              <a:t>he Global Methodist Church is for all people who wish to join in a “methodical,” practical, and warm-hearted pursuit of </a:t>
            </a:r>
            <a:r>
              <a:rPr lang="en-US" sz="2000" b="1" dirty="0">
                <a:latin typeface="Montserrat" pitchFamily="2" charset="77"/>
                <a:ea typeface="Times New Roman" panose="02020603050405020304" pitchFamily="18" charset="0"/>
                <a:cs typeface="Times New Roman" panose="02020603050405020304" pitchFamily="18" charset="0"/>
              </a:rPr>
              <a:t>loving God and serving others as Jesus’ disciples in the world</a:t>
            </a:r>
            <a:r>
              <a:rPr lang="en-US" sz="2000" dirty="0">
                <a:latin typeface="Montserrat" pitchFamily="2" charset="77"/>
                <a:ea typeface="Times New Roman" panose="02020603050405020304" pitchFamily="18" charset="0"/>
                <a:cs typeface="Times New Roman" panose="02020603050405020304" pitchFamily="18" charset="0"/>
              </a:rPr>
              <a:t>.</a:t>
            </a:r>
            <a:endParaRPr sz="2000" dirty="0">
              <a:latin typeface="Montserrat"/>
              <a:ea typeface="Montserrat"/>
              <a:cs typeface="Montserrat"/>
              <a:sym typeface="Montserrat"/>
            </a:endParaRPr>
          </a:p>
        </p:txBody>
      </p:sp>
    </p:spTree>
    <p:extLst>
      <p:ext uri="{BB962C8B-B14F-4D97-AF65-F5344CB8AC3E}">
        <p14:creationId xmlns:p14="http://schemas.microsoft.com/office/powerpoint/2010/main" val="2798851675"/>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2052</Words>
  <Application>Microsoft Office PowerPoint</Application>
  <PresentationFormat>On-screen Show (16:9)</PresentationFormat>
  <Paragraphs>67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EB Garamond</vt:lpstr>
      <vt:lpstr>EB Garamond SemiBold</vt:lpstr>
      <vt:lpstr>Lato</vt:lpstr>
      <vt:lpstr>Calibri</vt:lpstr>
      <vt:lpstr>Arial</vt:lpstr>
      <vt:lpstr>Montserrat</vt:lpstr>
      <vt:lpstr>Montserrat SemiBold</vt:lpstr>
      <vt:lpstr>Focus</vt:lpstr>
      <vt:lpstr>A WARM HEARTED, HOLY SPIRIT INSPIRED CHURCH</vt:lpstr>
      <vt:lpstr>FOR ALL GOD’S PEOPLE</vt:lpstr>
      <vt:lpstr>OUR MISSION</vt:lpstr>
      <vt:lpstr>OUR VISION</vt:lpstr>
      <vt:lpstr>NEW BEGINNING</vt:lpstr>
      <vt:lpstr>CORE CONFESSIONS</vt:lpstr>
      <vt:lpstr>ALL GOD’S PEOPLE</vt:lpstr>
      <vt:lpstr>WOMEN IN MINISTRY</vt:lpstr>
      <vt:lpstr>METHODIST DISTINCTIVES</vt:lpstr>
      <vt:lpstr>ORGANIZATIONAL DISTINCTIVE</vt:lpstr>
      <vt:lpstr>BISHOPS LEADERSHIP</vt:lpstr>
      <vt:lpstr>JOYFUL DISCIPLESHIP</vt:lpstr>
      <vt:lpstr>ACCOUNTABLE DISCIPLESHIP</vt:lpstr>
      <vt:lpstr>MISSIONAL PRIORITIES</vt:lpstr>
      <vt:lpstr>BIBLICAL TEACHING</vt:lpstr>
      <vt:lpstr>TRANSFORMATIONAL DISCIPLESHIP</vt:lpstr>
      <vt:lpstr>MULTIPLICATION</vt:lpstr>
      <vt:lpstr>MINISTRY TO ALL PEOPLE</vt:lpstr>
      <vt:lpstr>GLOBAL PARTNERS</vt:lpstr>
      <vt:lpstr>JOINING THE GLOBAL METHODIST CHURCH</vt:lpstr>
      <vt:lpstr>MEMBERS JOIN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Teresa Marcus</cp:lastModifiedBy>
  <cp:revision>7</cp:revision>
  <cp:lastPrinted>2022-03-22T19:06:50Z</cp:lastPrinted>
  <dcterms:modified xsi:type="dcterms:W3CDTF">2022-03-30T13:29:33Z</dcterms:modified>
</cp:coreProperties>
</file>